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omments/modernComment_E93_1510BAF3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modernComment_E94_DB7174C1.xml" ContentType="application/vnd.ms-powerpoint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omments/modernComment_E96_736C88AD.xml" ContentType="application/vnd.ms-powerpoint.comment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3738" r:id="rId6"/>
    <p:sldId id="3731" r:id="rId7"/>
    <p:sldId id="3732" r:id="rId8"/>
    <p:sldId id="3734" r:id="rId9"/>
    <p:sldId id="3735" r:id="rId10"/>
    <p:sldId id="373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DD665C-E258-5F14-5CC1-FBD406E68A6E}" name="Katia Souza" initials="KS" userId="S::katia.souza@focusfinanceira.com.br::c568317d-4b55-4c55-944c-0f4ec9352c32" providerId="AD"/>
  <p188:author id="{21B5CD8E-4E9A-060A-D2B3-D9294D04012B}" name="Thiago Izidorio da Silva" initials="TI" userId="S::thiago.izidorio@souqista.com.br::24ce1cf5-c3ef-4d7a-83af-e378baa79f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esconheci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2D"/>
    <a:srgbClr val="595959"/>
    <a:srgbClr val="FFECC1"/>
    <a:srgbClr val="FF3400"/>
    <a:srgbClr val="00FF00"/>
    <a:srgbClr val="66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mimVieiraArag&#227;o\Downloads\Gr&#225;f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1057327553925E-2"/>
          <c:y val="0.20936762034926762"/>
          <c:w val="0.93888888888888888"/>
          <c:h val="0.586641513560804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F32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6-4F44-B1F4-5BD9CA5CDC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6-4F44-B1F4-5BD9CA5CDC0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F6-4F44-B1F4-5BD9CA5CDC0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F6-4F44-B1F4-5BD9CA5CDC0F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F6-4F44-B1F4-5BD9CA5CDC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Planilha3!$A$1:$A$6</c:f>
              <c:strCache>
                <c:ptCount val="6"/>
                <c:pt idx="0">
                  <c:v>Aplicativo</c:v>
                </c:pt>
                <c:pt idx="1">
                  <c:v>Cobranças</c:v>
                </c:pt>
                <c:pt idx="2">
                  <c:v>Documentação</c:v>
                </c:pt>
                <c:pt idx="3">
                  <c:v>Fraude</c:v>
                </c:pt>
                <c:pt idx="4">
                  <c:v>LGPD</c:v>
                </c:pt>
                <c:pt idx="5">
                  <c:v>Produtos e Operações</c:v>
                </c:pt>
              </c:strCache>
            </c:strRef>
          </c:cat>
          <c:val>
            <c:numRef>
              <c:f>Planilha3!$B$1:$B$6</c:f>
              <c:numCache>
                <c:formatCode>General</c:formatCode>
                <c:ptCount val="6"/>
                <c:pt idx="0">
                  <c:v>7</c:v>
                </c:pt>
                <c:pt idx="1">
                  <c:v>212</c:v>
                </c:pt>
                <c:pt idx="2">
                  <c:v>15</c:v>
                </c:pt>
                <c:pt idx="3">
                  <c:v>10</c:v>
                </c:pt>
                <c:pt idx="4">
                  <c:v>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F6-4F44-B1F4-5BD9CA5CDC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7287776"/>
        <c:axId val="457281536"/>
      </c:barChart>
      <c:catAx>
        <c:axId val="4572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57281536"/>
        <c:crosses val="autoZero"/>
        <c:auto val="1"/>
        <c:lblAlgn val="ctr"/>
        <c:lblOffset val="100"/>
        <c:noMultiLvlLbl val="0"/>
      </c:catAx>
      <c:valAx>
        <c:axId val="45728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728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5745312"/>
        <c:axId val="1505733312"/>
      </c:barChart>
      <c:catAx>
        <c:axId val="15057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5733312"/>
        <c:crosses val="autoZero"/>
        <c:auto val="1"/>
        <c:lblAlgn val="ctr"/>
        <c:lblOffset val="100"/>
        <c:noMultiLvlLbl val="0"/>
      </c:catAx>
      <c:valAx>
        <c:axId val="150573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574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Por assunto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840179352580927"/>
          <c:y val="0.11349136854721913"/>
          <c:w val="0.70715376202974634"/>
          <c:h val="0.70056912189773746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1649968"/>
        <c:axId val="391643728"/>
      </c:barChart>
      <c:catAx>
        <c:axId val="39164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643728"/>
        <c:crosses val="autoZero"/>
        <c:auto val="1"/>
        <c:lblAlgn val="ctr"/>
        <c:lblOffset val="100"/>
        <c:noMultiLvlLbl val="0"/>
      </c:catAx>
      <c:valAx>
        <c:axId val="391643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649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BF-47D4-9259-074E8A917AFA}"/>
              </c:ext>
            </c:extLst>
          </c:dPt>
          <c:dPt>
            <c:idx val="1"/>
            <c:invertIfNegative val="0"/>
            <c:bubble3D val="0"/>
            <c:spPr>
              <a:solidFill>
                <a:srgbClr val="8200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F-47D4-9259-074E8A917A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/>
                      <a:t>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BF-47D4-9259-074E8A917A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BF-47D4-9259-074E8A917A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Planilha8!$A$2:$A$3</c:f>
              <c:strCache>
                <c:ptCount val="2"/>
                <c:pt idx="0">
                  <c:v>Procedente </c:v>
                </c:pt>
                <c:pt idx="1">
                  <c:v>Improcedente</c:v>
                </c:pt>
              </c:strCache>
            </c:strRef>
          </c:cat>
          <c:val>
            <c:numRef>
              <c:f>Planilha8!$B$2:$B$3</c:f>
              <c:numCache>
                <c:formatCode>General</c:formatCode>
                <c:ptCount val="2"/>
                <c:pt idx="0">
                  <c:v>9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F-47D4-9259-074E8A917A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5745312"/>
        <c:axId val="1505733312"/>
      </c:barChart>
      <c:catAx>
        <c:axId val="15057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5733312"/>
        <c:crosses val="autoZero"/>
        <c:auto val="1"/>
        <c:lblAlgn val="ctr"/>
        <c:lblOffset val="100"/>
        <c:noMultiLvlLbl val="0"/>
      </c:catAx>
      <c:valAx>
        <c:axId val="150573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574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baseline="0" dirty="0">
                <a:solidFill>
                  <a:schemeClr val="tx1"/>
                </a:solidFill>
              </a:rPr>
              <a:t>Assuntos </a:t>
            </a:r>
            <a:endParaRPr lang="pt-BR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840179352580927"/>
          <c:y val="0.11349136854721913"/>
          <c:w val="0.70715376202974634"/>
          <c:h val="0.700569121897737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Planilha5!$A$2</c:f>
              <c:strCache>
                <c:ptCount val="1"/>
                <c:pt idx="0">
                  <c:v>Improcedentes  </c:v>
                </c:pt>
              </c:strCache>
            </c:strRef>
          </c:tx>
          <c:spPr>
            <a:solidFill>
              <a:srgbClr val="8200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Planilha5!$B$1:$G$1</c:f>
              <c:strCache>
                <c:ptCount val="6"/>
                <c:pt idx="0">
                  <c:v>Aplicativo</c:v>
                </c:pt>
                <c:pt idx="1">
                  <c:v>Cobrança</c:v>
                </c:pt>
                <c:pt idx="2">
                  <c:v>Documentação </c:v>
                </c:pt>
                <c:pt idx="3">
                  <c:v>Fraude</c:v>
                </c:pt>
                <c:pt idx="4">
                  <c:v>LGPD</c:v>
                </c:pt>
                <c:pt idx="5">
                  <c:v>Produtos e Operações</c:v>
                </c:pt>
              </c:strCache>
            </c:strRef>
          </c:cat>
          <c:val>
            <c:numRef>
              <c:f>Planilha5!$B$2:$G$2</c:f>
              <c:numCache>
                <c:formatCode>General</c:formatCode>
                <c:ptCount val="6"/>
                <c:pt idx="0">
                  <c:v>2</c:v>
                </c:pt>
                <c:pt idx="1">
                  <c:v>164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9-4783-BDBB-CB8764BC50EF}"/>
            </c:ext>
          </c:extLst>
        </c:ser>
        <c:ser>
          <c:idx val="1"/>
          <c:order val="1"/>
          <c:tx>
            <c:strRef>
              <c:f>Planilha5!$A$3</c:f>
              <c:strCache>
                <c:ptCount val="1"/>
                <c:pt idx="0">
                  <c:v>Procedente 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Planilha5!$B$1:$G$1</c:f>
              <c:strCache>
                <c:ptCount val="6"/>
                <c:pt idx="0">
                  <c:v>Aplicativo</c:v>
                </c:pt>
                <c:pt idx="1">
                  <c:v>Cobrança</c:v>
                </c:pt>
                <c:pt idx="2">
                  <c:v>Documentação </c:v>
                </c:pt>
                <c:pt idx="3">
                  <c:v>Fraude</c:v>
                </c:pt>
                <c:pt idx="4">
                  <c:v>LGPD</c:v>
                </c:pt>
                <c:pt idx="5">
                  <c:v>Produtos e Operações</c:v>
                </c:pt>
              </c:strCache>
            </c:strRef>
          </c:cat>
          <c:val>
            <c:numRef>
              <c:f>Planilha5!$B$3:$G$3</c:f>
              <c:numCache>
                <c:formatCode>General</c:formatCode>
                <c:ptCount val="6"/>
                <c:pt idx="0">
                  <c:v>5</c:v>
                </c:pt>
                <c:pt idx="1">
                  <c:v>48</c:v>
                </c:pt>
                <c:pt idx="2">
                  <c:v>13</c:v>
                </c:pt>
                <c:pt idx="3">
                  <c:v>2</c:v>
                </c:pt>
                <c:pt idx="4">
                  <c:v>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9-4783-BDBB-CB8764BC50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1649968"/>
        <c:axId val="391643728"/>
      </c:barChart>
      <c:catAx>
        <c:axId val="39164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643728"/>
        <c:crosses val="autoZero"/>
        <c:auto val="1"/>
        <c:lblAlgn val="ctr"/>
        <c:lblOffset val="100"/>
        <c:noMultiLvlLbl val="0"/>
      </c:catAx>
      <c:valAx>
        <c:axId val="391643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64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7462817147856"/>
          <c:y val="0.90455560919578504"/>
          <c:w val="0.40216185476815391"/>
          <c:h val="7.135356494814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02089870345157E-2"/>
          <c:y val="0.11685173151899701"/>
          <c:w val="0.93888888888888888"/>
          <c:h val="0.49611840186643336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54588735"/>
        <c:axId val="1554607935"/>
      </c:barChart>
      <c:catAx>
        <c:axId val="155458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4607935"/>
        <c:crosses val="autoZero"/>
        <c:auto val="1"/>
        <c:lblAlgn val="ctr"/>
        <c:lblOffset val="100"/>
        <c:noMultiLvlLbl val="0"/>
      </c:catAx>
      <c:valAx>
        <c:axId val="15546079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458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7539280"/>
        <c:axId val="1137532560"/>
      </c:lineChart>
      <c:catAx>
        <c:axId val="1137539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7532560"/>
        <c:crosses val="autoZero"/>
        <c:auto val="1"/>
        <c:lblAlgn val="ctr"/>
        <c:lblOffset val="100"/>
        <c:noMultiLvlLbl val="0"/>
      </c:catAx>
      <c:valAx>
        <c:axId val="113753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7539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r>
              <a:rPr lang="pt-BR" sz="1400" b="1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Qualidade</a:t>
            </a:r>
            <a:r>
              <a:rPr lang="pt-BR" sz="1400" b="1" baseline="0" dirty="0">
                <a:solidFill>
                  <a:schemeClr val="tx1"/>
                </a:solidFill>
                <a:latin typeface="Neue Haas Grotesk Text Pro" panose="020B0504020202020204" pitchFamily="34" charset="0"/>
              </a:rPr>
              <a:t> Atendimento </a:t>
            </a:r>
            <a:endParaRPr lang="pt-BR" sz="1400" b="1" dirty="0">
              <a:solidFill>
                <a:schemeClr val="tx1"/>
              </a:solidFill>
              <a:latin typeface="Neue Haas Grotesk Text Pro" panose="020B0504020202020204" pitchFamily="34" charset="0"/>
            </a:endParaRPr>
          </a:p>
          <a:p>
            <a:pPr algn="ctr">
              <a:defRPr>
                <a:solidFill>
                  <a:schemeClr val="tx1"/>
                </a:solidFill>
                <a:latin typeface="Neue Haas Grotesk Text Pro" panose="020B0504020202020204" pitchFamily="34" charset="0"/>
              </a:defRPr>
            </a:pPr>
            <a:endParaRPr lang="pt-BR" sz="1400" dirty="0">
              <a:solidFill>
                <a:schemeClr val="tx1"/>
              </a:solidFill>
              <a:latin typeface="Neue Haas Grotesk Text Pro" panose="020B0504020202020204" pitchFamily="34" charset="0"/>
            </a:endParaRPr>
          </a:p>
          <a:p>
            <a:pPr algn="ctr">
              <a:defRPr>
                <a:solidFill>
                  <a:schemeClr val="tx1"/>
                </a:solidFill>
                <a:latin typeface="Neue Haas Grotesk Text Pro" panose="020B0504020202020204" pitchFamily="34" charset="0"/>
              </a:defRPr>
            </a:pPr>
            <a:endParaRPr lang="pt-BR" sz="1400" dirty="0">
              <a:solidFill>
                <a:schemeClr val="tx1"/>
              </a:solidFill>
              <a:latin typeface="Neue Haas Grotesk Text Pro" panose="020B0504020202020204" pitchFamily="34" charset="0"/>
            </a:endParaRPr>
          </a:p>
        </c:rich>
      </c:tx>
      <c:layout>
        <c:manualLayout>
          <c:xMode val="edge"/>
          <c:yMode val="edge"/>
          <c:x val="0.1540317588931186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Neue Haas Grotesk Text Pro" panose="020B05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82002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2002D"/>
              </a:solidFill>
              <a:ln w="9525">
                <a:solidFill>
                  <a:srgbClr val="82002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860502993750154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4-458A-A361-5EB24DFC9D83}"/>
                </c:ext>
              </c:extLst>
            </c:dLbl>
            <c:dLbl>
              <c:idx val="1"/>
              <c:layout>
                <c:manualLayout>
                  <c:x val="-1.830495123370927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4-458A-A361-5EB24DFC9D83}"/>
                </c:ext>
              </c:extLst>
            </c:dLbl>
            <c:dLbl>
              <c:idx val="2"/>
              <c:layout>
                <c:manualLayout>
                  <c:x val="-2.8807500908646214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4-458A-A361-5EB24DFC9D83}"/>
                </c:ext>
              </c:extLst>
            </c:dLbl>
            <c:dLbl>
              <c:idx val="3"/>
              <c:layout>
                <c:manualLayout>
                  <c:x val="-2.6029639629545621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31-4791-AF18-2493741E4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Grotesk Text Pro" panose="020B05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Planilha7!$A$2:$A$5</c:f>
              <c:strCache>
                <c:ptCount val="4"/>
                <c:pt idx="0">
                  <c:v>Nada satisfeito</c:v>
                </c:pt>
                <c:pt idx="1">
                  <c:v>Completamente Satisfeito </c:v>
                </c:pt>
                <c:pt idx="2">
                  <c:v>Pouco satisfeito </c:v>
                </c:pt>
                <c:pt idx="3">
                  <c:v>Satisfeito </c:v>
                </c:pt>
              </c:strCache>
            </c:strRef>
          </c:cat>
          <c:val>
            <c:numRef>
              <c:f>Planilha7!$B$2:$B$5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44-458A-A361-5EB24DFC9D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0799456"/>
        <c:axId val="1520810496"/>
      </c:lineChart>
      <c:catAx>
        <c:axId val="15207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520810496"/>
        <c:crosses val="autoZero"/>
        <c:auto val="1"/>
        <c:lblAlgn val="ctr"/>
        <c:lblOffset val="100"/>
        <c:noMultiLvlLbl val="0"/>
      </c:catAx>
      <c:valAx>
        <c:axId val="152081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079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chemeClr val="tx1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r>
              <a:rPr lang="pt-BR" b="1" dirty="0">
                <a:solidFill>
                  <a:schemeClr val="tx1"/>
                </a:solidFill>
              </a:rPr>
              <a:t>Solução</a:t>
            </a:r>
            <a:r>
              <a:rPr lang="pt-BR" b="1" baseline="0" dirty="0">
                <a:solidFill>
                  <a:schemeClr val="tx1"/>
                </a:solidFill>
              </a:rPr>
              <a:t> Demanda</a:t>
            </a:r>
            <a:r>
              <a:rPr lang="pt-BR" b="1" dirty="0">
                <a:solidFill>
                  <a:schemeClr val="tx1"/>
                </a:solidFill>
              </a:rPr>
              <a:t> </a:t>
            </a:r>
          </a:p>
          <a:p>
            <a:pPr algn="just">
              <a:defRPr>
                <a:solidFill>
                  <a:schemeClr val="tx1"/>
                </a:solidFill>
              </a:defRPr>
            </a:pPr>
            <a:endParaRPr lang="pt-BR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95122484689415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chemeClr val="tx1"/>
              </a:solidFill>
              <a:latin typeface="Neue Haas Grotesk Text Pro" panose="020B05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82002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2002D"/>
              </a:solidFill>
              <a:ln w="9525">
                <a:solidFill>
                  <a:srgbClr val="82002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33E-2"/>
                  <c:y val="-9.7222222222222224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42E-431E-8E24-E33260FB74BD}"/>
                </c:ext>
              </c:extLst>
            </c:dLbl>
            <c:dLbl>
              <c:idx val="1"/>
              <c:layout>
                <c:manualLayout>
                  <c:x val="-3.3333333333333333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2E-431E-8E24-E33260FB74BD}"/>
                </c:ext>
              </c:extLst>
            </c:dLbl>
            <c:dLbl>
              <c:idx val="2"/>
              <c:layout>
                <c:manualLayout>
                  <c:x val="-3.055555555555555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0-4F45-AAE5-3A25DF4A9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Grotesk Text Pro" panose="020B05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Planilha7!$A$2:$A$4</c:f>
              <c:strCache>
                <c:ptCount val="3"/>
                <c:pt idx="0">
                  <c:v>Nada satisfeito</c:v>
                </c:pt>
                <c:pt idx="1">
                  <c:v>Completamente Satisfeito </c:v>
                </c:pt>
                <c:pt idx="2">
                  <c:v>Pouco satisfeito </c:v>
                </c:pt>
              </c:strCache>
            </c:strRef>
          </c:cat>
          <c:val>
            <c:numRef>
              <c:f>Planilha7!$B$2:$B$4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2E-431E-8E24-E33260FB74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60411727"/>
        <c:axId val="1360414607"/>
      </c:lineChart>
      <c:catAx>
        <c:axId val="136041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360414607"/>
        <c:crosses val="autoZero"/>
        <c:auto val="1"/>
        <c:lblAlgn val="ctr"/>
        <c:lblOffset val="100"/>
        <c:noMultiLvlLbl val="0"/>
      </c:catAx>
      <c:valAx>
        <c:axId val="13604146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04117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Neue Haas Grotesk Text Pro" panose="020B05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8625375"/>
        <c:axId val="1918626207"/>
        <c:axId val="0"/>
      </c:bar3DChart>
      <c:catAx>
        <c:axId val="191862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918626207"/>
        <c:crosses val="autoZero"/>
        <c:auto val="1"/>
        <c:lblAlgn val="ctr"/>
        <c:lblOffset val="100"/>
        <c:noMultiLvlLbl val="0"/>
      </c:catAx>
      <c:valAx>
        <c:axId val="191862620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86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4993558115024E-3"/>
          <c:y val="0"/>
          <c:w val="0.95083014172146951"/>
          <c:h val="0.8966533807646747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9455855"/>
        <c:axId val="1979441711"/>
      </c:barChart>
      <c:catAx>
        <c:axId val="197945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979441711"/>
        <c:crosses val="autoZero"/>
        <c:auto val="1"/>
        <c:lblAlgn val="ctr"/>
        <c:lblOffset val="100"/>
        <c:noMultiLvlLbl val="0"/>
      </c:catAx>
      <c:valAx>
        <c:axId val="197944171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979455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6252426756192E-3"/>
          <c:y val="5.3064772658187867E-3"/>
          <c:w val="0.95660224466113641"/>
          <c:h val="0.8820725261735723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9915039"/>
        <c:axId val="709902559"/>
      </c:barChart>
      <c:catAx>
        <c:axId val="709915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709902559"/>
        <c:crosses val="autoZero"/>
        <c:auto val="1"/>
        <c:lblAlgn val="ctr"/>
        <c:lblOffset val="100"/>
        <c:noMultiLvlLbl val="0"/>
      </c:catAx>
      <c:valAx>
        <c:axId val="70990255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70991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Prazo médio de resposta </a:t>
            </a:r>
          </a:p>
          <a:p>
            <a:pPr>
              <a:defRPr sz="1800"/>
            </a:pPr>
            <a:endParaRPr lang="pt-BR" sz="1800"/>
          </a:p>
        </c:rich>
      </c:tx>
      <c:layout>
        <c:manualLayout>
          <c:xMode val="edge"/>
          <c:yMode val="edge"/>
          <c:x val="0.389916023895738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476678572391729E-2"/>
          <c:y val="0.22893683409333948"/>
          <c:w val="0.93888888888888888"/>
          <c:h val="0.6744345060514570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2561504"/>
        <c:axId val="1562559104"/>
      </c:barChart>
      <c:catAx>
        <c:axId val="15625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2559104"/>
        <c:crosses val="autoZero"/>
        <c:auto val="1"/>
        <c:lblAlgn val="ctr"/>
        <c:lblOffset val="100"/>
        <c:noMultiLvlLbl val="0"/>
      </c:catAx>
      <c:valAx>
        <c:axId val="156255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2561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 b="1"/>
              <a:t> </a:t>
            </a:r>
          </a:p>
          <a:p>
            <a:pPr>
              <a:defRPr/>
            </a:pPr>
            <a:endParaRPr lang="pt-BR"/>
          </a:p>
        </c:rich>
      </c:tx>
      <c:layout>
        <c:manualLayout>
          <c:xMode val="edge"/>
          <c:yMode val="edge"/>
          <c:x val="3.9304461942257438E-3"/>
          <c:y val="8.7962962962962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23953703703703705"/>
          <c:w val="0.93888888888888888"/>
          <c:h val="0.653433945756780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F32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E-477C-8535-763752BDA0B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E-477C-8535-763752BDA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Planilha10!$A$2:$A$3</c:f>
              <c:strCache>
                <c:ptCount val="2"/>
                <c:pt idx="0">
                  <c:v>Até 10 dias úteis</c:v>
                </c:pt>
                <c:pt idx="1">
                  <c:v>Após 10 dias </c:v>
                </c:pt>
              </c:strCache>
            </c:strRef>
          </c:cat>
          <c:val>
            <c:numRef>
              <c:f>Planilha10!$B$2:$B$3</c:f>
              <c:numCache>
                <c:formatCode>General</c:formatCode>
                <c:ptCount val="2"/>
                <c:pt idx="0">
                  <c:v>271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E-477C-8535-763752BDA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2561504"/>
        <c:axId val="1562559104"/>
      </c:barChart>
      <c:catAx>
        <c:axId val="15625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562559104"/>
        <c:crosses val="autoZero"/>
        <c:auto val="1"/>
        <c:lblAlgn val="ctr"/>
        <c:lblOffset val="100"/>
        <c:noMultiLvlLbl val="0"/>
      </c:catAx>
      <c:valAx>
        <c:axId val="156255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25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4.6296296296296294E-2"/>
          <c:w val="0.93888888888888888"/>
          <c:h val="0.833094196558763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2002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200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00-4F85-8BE6-5F5F3E42B1E4}"/>
              </c:ext>
            </c:extLst>
          </c:dPt>
          <c:dPt>
            <c:idx val="1"/>
            <c:invertIfNegative val="0"/>
            <c:bubble3D val="0"/>
            <c:spPr>
              <a:solidFill>
                <a:srgbClr val="8200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00-4F85-8BE6-5F5F3E42B1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Planilha9!$A$2:$A$3</c:f>
              <c:strCache>
                <c:ptCount val="2"/>
                <c:pt idx="0">
                  <c:v>Cliente </c:v>
                </c:pt>
                <c:pt idx="1">
                  <c:v>Não clientes</c:v>
                </c:pt>
              </c:strCache>
            </c:strRef>
          </c:cat>
          <c:val>
            <c:numRef>
              <c:f>Planilha9!$B$2:$B$3</c:f>
              <c:numCache>
                <c:formatCode>General</c:formatCode>
                <c:ptCount val="2"/>
                <c:pt idx="0">
                  <c:v>266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0-4F85-8BE6-5F5F3E42B1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4996128"/>
        <c:axId val="1354995168"/>
      </c:barChart>
      <c:catAx>
        <c:axId val="135499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354995168"/>
        <c:crosses val="autoZero"/>
        <c:auto val="1"/>
        <c:lblAlgn val="ctr"/>
        <c:lblOffset val="100"/>
        <c:noMultiLvlLbl val="0"/>
      </c:catAx>
      <c:valAx>
        <c:axId val="1354995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49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9229281026256"/>
          <c:y val="1.516882785968237E-2"/>
          <c:w val="0.76555907274215718"/>
          <c:h val="0.9443809645144979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8437359"/>
        <c:axId val="1778442767"/>
      </c:barChart>
      <c:catAx>
        <c:axId val="177843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778442767"/>
        <c:crosses val="autoZero"/>
        <c:auto val="1"/>
        <c:lblAlgn val="ctr"/>
        <c:lblOffset val="100"/>
        <c:noMultiLvlLbl val="0"/>
      </c:catAx>
      <c:valAx>
        <c:axId val="1778442767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78437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28294725559883"/>
          <c:y val="0.10185200677569985"/>
          <c:w val="0.81171712290505682"/>
          <c:h val="0.89814814814814814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6281552"/>
        <c:axId val="1516280112"/>
      </c:barChart>
      <c:catAx>
        <c:axId val="151628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6280112"/>
        <c:crosses val="autoZero"/>
        <c:auto val="1"/>
        <c:lblAlgn val="ctr"/>
        <c:lblOffset val="100"/>
        <c:noMultiLvlLbl val="0"/>
      </c:catAx>
      <c:valAx>
        <c:axId val="151628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2815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4331582682575"/>
          <c:y val="9.0715157975420097E-2"/>
          <c:w val="0.74225668417317425"/>
          <c:h val="0.82234142361258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Planilha12!$A$2</c:f>
              <c:strCache>
                <c:ptCount val="1"/>
                <c:pt idx="0">
                  <c:v>Reclamação </c:v>
                </c:pt>
              </c:strCache>
            </c:strRef>
          </c:tx>
          <c:spPr>
            <a:solidFill>
              <a:srgbClr val="8200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Planilha12!$B$1:$D$1</c:f>
              <c:strCache>
                <c:ptCount val="3"/>
                <c:pt idx="0">
                  <c:v>Ouvidoria </c:v>
                </c:pt>
                <c:pt idx="1">
                  <c:v>Reclame AQUI</c:v>
                </c:pt>
                <c:pt idx="2">
                  <c:v>Banco Central</c:v>
                </c:pt>
              </c:strCache>
            </c:strRef>
          </c:cat>
          <c:val>
            <c:numRef>
              <c:f>Planilha12!$B$2:$D$2</c:f>
              <c:numCache>
                <c:formatCode>General</c:formatCode>
                <c:ptCount val="3"/>
                <c:pt idx="0">
                  <c:v>123</c:v>
                </c:pt>
                <c:pt idx="1">
                  <c:v>91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0-4FA3-9A6B-A3F55C0B4635}"/>
            </c:ext>
          </c:extLst>
        </c:ser>
        <c:ser>
          <c:idx val="1"/>
          <c:order val="1"/>
          <c:tx>
            <c:strRef>
              <c:f>Planilha12!$A$3</c:f>
              <c:strCache>
                <c:ptCount val="1"/>
                <c:pt idx="0">
                  <c:v>Informação 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Planilha12!$B$1:$D$1</c:f>
              <c:strCache>
                <c:ptCount val="3"/>
                <c:pt idx="0">
                  <c:v>Ouvidoria </c:v>
                </c:pt>
                <c:pt idx="1">
                  <c:v>Reclame AQUI</c:v>
                </c:pt>
                <c:pt idx="2">
                  <c:v>Banco Central</c:v>
                </c:pt>
              </c:strCache>
            </c:strRef>
          </c:cat>
          <c:val>
            <c:numRef>
              <c:f>Planilha12!$B$3:$D$3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0-4FA3-9A6B-A3F55C0B4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60400207"/>
        <c:axId val="1360408367"/>
      </c:barChart>
      <c:catAx>
        <c:axId val="1360400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360408367"/>
        <c:crosses val="autoZero"/>
        <c:auto val="1"/>
        <c:lblAlgn val="ctr"/>
        <c:lblOffset val="100"/>
        <c:noMultiLvlLbl val="0"/>
      </c:catAx>
      <c:valAx>
        <c:axId val="1360408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040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1073944121947"/>
          <c:y val="9.7222222222222224E-2"/>
          <c:w val="0.69074465819312547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34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200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D5-404B-B4D3-423201577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8-4A7C-8D52-48965D5CB5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D5-404B-B4D3-423201577E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C8-4A7C-8D52-48965D5CB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Planilha11!$A$2:$A$3</c:f>
              <c:strCache>
                <c:ptCount val="2"/>
                <c:pt idx="0">
                  <c:v>Reclamação </c:v>
                </c:pt>
                <c:pt idx="1">
                  <c:v>Informação </c:v>
                </c:pt>
              </c:strCache>
            </c:strRef>
          </c:cat>
          <c:val>
            <c:numRef>
              <c:f>Planilha11!$B$2:$B$3</c:f>
              <c:numCache>
                <c:formatCode>General</c:formatCode>
                <c:ptCount val="2"/>
                <c:pt idx="0">
                  <c:v>123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C8-4A7C-8D52-48965D5CB5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6281552"/>
        <c:axId val="1516280112"/>
      </c:barChart>
      <c:catAx>
        <c:axId val="151628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1516280112"/>
        <c:crosses val="autoZero"/>
        <c:auto val="1"/>
        <c:lblAlgn val="ctr"/>
        <c:lblOffset val="100"/>
        <c:noMultiLvlLbl val="0"/>
      </c:catAx>
      <c:valAx>
        <c:axId val="151628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28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8625375"/>
        <c:axId val="1918626207"/>
        <c:axId val="0"/>
      </c:bar3DChart>
      <c:catAx>
        <c:axId val="191862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1918626207"/>
        <c:crosses val="autoZero"/>
        <c:auto val="1"/>
        <c:lblAlgn val="ctr"/>
        <c:lblOffset val="100"/>
        <c:noMultiLvlLbl val="0"/>
      </c:catAx>
      <c:valAx>
        <c:axId val="191862620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862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920177570421641"/>
          <c:h val="0.9070081110997217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1663"/>
        <c:axId val="6054991"/>
      </c:barChart>
      <c:catAx>
        <c:axId val="605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Neue Haas Grotesk Tex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6054991"/>
        <c:crosses val="autoZero"/>
        <c:auto val="1"/>
        <c:lblAlgn val="ctr"/>
        <c:lblOffset val="100"/>
        <c:noMultiLvlLbl val="0"/>
      </c:catAx>
      <c:valAx>
        <c:axId val="605499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5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/>
              <a:t>Assuntos das Manifestações</a:t>
            </a:r>
          </a:p>
        </c:rich>
      </c:tx>
      <c:layout>
        <c:manualLayout>
          <c:xMode val="edge"/>
          <c:yMode val="edge"/>
          <c:x val="0.38320792816370736"/>
          <c:y val="7.6866597737872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9.8342286145771479E-2"/>
          <c:w val="0.93888888888888888"/>
          <c:h val="0.69510684100267284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26129312"/>
        <c:axId val="1826117312"/>
      </c:barChart>
      <c:catAx>
        <c:axId val="18261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6117312"/>
        <c:crosses val="autoZero"/>
        <c:auto val="1"/>
        <c:lblAlgn val="ctr"/>
        <c:lblOffset val="100"/>
        <c:noMultiLvlLbl val="0"/>
      </c:catAx>
      <c:valAx>
        <c:axId val="1826117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612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E93_1510BA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A6BC5E-00BB-4BDB-AD68-4288107BA06E}" authorId="{21B5CD8E-4E9A-060A-D2B3-D9294D04012B}" status="resolved" created="2024-05-15T17:20:05.311" complete="100000">
    <pc:sldMkLst xmlns:pc="http://schemas.microsoft.com/office/powerpoint/2013/main/command">
      <pc:docMk/>
      <pc:sldMk cId="353417971" sldId="3731"/>
    </pc:sldMkLst>
    <p188:txBody>
      <a:bodyPr/>
      <a:lstStyle/>
      <a:p>
        <a:r>
          <a:rPr lang="pt-BR"/>
          <a:t>Esse gráfico não está consolidado 279 o total, certo ?</a:t>
        </a:r>
      </a:p>
    </p188:txBody>
  </p188:cm>
</p188:cmLst>
</file>

<file path=ppt/comments/modernComment_E94_DB7174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78063F-0A58-4A50-BE12-2B6C9E2AA3A4}" authorId="{21B5CD8E-4E9A-060A-D2B3-D9294D04012B}" status="resolved" created="2024-05-15T17:23:17.04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81645761" sldId="3732"/>
      <ac:graphicFrameMk id="6" creationId="{8227B652-971D-2CBA-DC74-24CBBEDF8727}"/>
    </ac:deMkLst>
    <p188:replyLst>
      <p188:reply id="{980F4719-C6F8-4B18-B533-F0985C746F09}" authorId="{21B5CD8E-4E9A-060A-D2B3-D9294D04012B}" created="2024-05-15T17:24:05.903">
        <p188:txBody>
          <a:bodyPr/>
          <a:lstStyle/>
          <a:p>
            <a:r>
              <a:rPr lang="pt-BR"/>
              <a:t>Falta produtos e operações, não ? </a:t>
            </a:r>
          </a:p>
        </p188:txBody>
      </p188:reply>
    </p188:replyLst>
    <p188:txBody>
      <a:bodyPr/>
      <a:lstStyle/>
      <a:p>
        <a:r>
          <a:rPr lang="pt-BR"/>
          <a:t>Total 246, pq ?</a:t>
        </a:r>
      </a:p>
    </p188:txBody>
  </p188:cm>
</p188:cmLst>
</file>

<file path=ppt/comments/modernComment_E96_736C88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27E4DC-C6D6-453C-884B-7D1E4EBE57F5}" authorId="{21B5CD8E-4E9A-060A-D2B3-D9294D04012B}" status="resolved" created="2024-05-15T17:28:30.94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36492717" sldId="3734"/>
      <ac:spMk id="6" creationId="{2E6FB285-9516-A1DA-5217-8A1BA4CDD045}"/>
    </ac:deMkLst>
    <p188:txBody>
      <a:bodyPr/>
      <a:lstStyle/>
      <a:p>
        <a:r>
          <a:rPr lang="pt-BR"/>
          <a:t>Pequeno para texto para explicar o que e improcendente e procedente(sugestão)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0.28374</cdr:x>
      <cdr:y>0.05054</cdr:y>
    </cdr:from>
    <cdr:to>
      <cdr:x>0.92986</cdr:x>
      <cdr:y>0.2063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A2D8711-3DCF-D608-2377-1D5317B11F82}"/>
            </a:ext>
          </a:extLst>
        </cdr:cNvPr>
        <cdr:cNvSpPr txBox="1"/>
      </cdr:nvSpPr>
      <cdr:spPr>
        <a:xfrm xmlns:a="http://schemas.openxmlformats.org/drawingml/2006/main">
          <a:off x="1297248" y="192692"/>
          <a:ext cx="2954057" cy="593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0.10648</cdr:x>
      <cdr:y>0.07786</cdr:y>
    </cdr:from>
    <cdr:to>
      <cdr:x>0.96124</cdr:x>
      <cdr:y>0.2063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39041E5D-F277-DCB0-17C6-FCEEAFE0E616}"/>
            </a:ext>
          </a:extLst>
        </cdr:cNvPr>
        <cdr:cNvSpPr txBox="1"/>
      </cdr:nvSpPr>
      <cdr:spPr>
        <a:xfrm xmlns:a="http://schemas.openxmlformats.org/drawingml/2006/main">
          <a:off x="486827" y="296856"/>
          <a:ext cx="3907976" cy="489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pt-BR" sz="1800" b="1" dirty="0"/>
        </a:p>
      </cdr:txBody>
    </cdr:sp>
  </cdr:relSizeAnchor>
  <cdr:relSizeAnchor xmlns:cdr="http://schemas.openxmlformats.org/drawingml/2006/chartDrawing">
    <cdr:from>
      <cdr:x>0.10723</cdr:x>
      <cdr:y>0.22553</cdr:y>
    </cdr:from>
    <cdr:to>
      <cdr:x>0.88905</cdr:x>
      <cdr:y>0.23752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57E51AFA-4BE9-C350-3E09-2410ED9ED5F8}"/>
            </a:ext>
          </a:extLst>
        </cdr:cNvPr>
        <cdr:cNvSpPr txBox="1"/>
      </cdr:nvSpPr>
      <cdr:spPr>
        <a:xfrm xmlns:a="http://schemas.openxmlformats.org/drawingml/2006/main">
          <a:off x="490274" y="859886"/>
          <a:ext cx="3574473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0.12282</cdr:x>
      <cdr:y>0.2186</cdr:y>
    </cdr:from>
    <cdr:to>
      <cdr:x>0.96438</cdr:x>
      <cdr:y>0.92563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529F58E-C347-12F2-B7E6-722166C8F832}"/>
            </a:ext>
          </a:extLst>
        </cdr:cNvPr>
        <cdr:cNvSpPr txBox="1"/>
      </cdr:nvSpPr>
      <cdr:spPr>
        <a:xfrm xmlns:a="http://schemas.openxmlformats.org/drawingml/2006/main">
          <a:off x="561526" y="833449"/>
          <a:ext cx="3847605" cy="2695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endParaRPr lang="pt-BR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0.05335</cdr:y>
    </cdr:from>
    <cdr:to>
      <cdr:x>1</cdr:x>
      <cdr:y>0.09429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C180979-E65B-C51F-53B1-AB7A160F31DF}"/>
            </a:ext>
          </a:extLst>
        </cdr:cNvPr>
        <cdr:cNvSpPr txBox="1"/>
      </cdr:nvSpPr>
      <cdr:spPr>
        <a:xfrm xmlns:a="http://schemas.openxmlformats.org/drawingml/2006/main">
          <a:off x="427048" y="307778"/>
          <a:ext cx="9311269" cy="236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1.8436E-7</cdr:y>
    </cdr:from>
    <cdr:to>
      <cdr:x>0.88106</cdr:x>
      <cdr:y>0.08424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8D8F2AE-0923-920D-05D8-FB5476CE6C49}"/>
            </a:ext>
          </a:extLst>
        </cdr:cNvPr>
        <cdr:cNvSpPr txBox="1"/>
      </cdr:nvSpPr>
      <cdr:spPr>
        <a:xfrm xmlns:a="http://schemas.openxmlformats.org/drawingml/2006/main">
          <a:off x="0" y="1"/>
          <a:ext cx="10741862" cy="456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0.35903</cdr:x>
      <cdr:y>0.04398</cdr:y>
    </cdr:from>
    <cdr:to>
      <cdr:x>0.93958</cdr:x>
      <cdr:y>0.18287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3A161FD4-73AE-6467-049A-12250E7586FA}"/>
            </a:ext>
          </a:extLst>
        </cdr:cNvPr>
        <cdr:cNvSpPr txBox="1"/>
      </cdr:nvSpPr>
      <cdr:spPr>
        <a:xfrm xmlns:a="http://schemas.openxmlformats.org/drawingml/2006/main">
          <a:off x="1641475" y="120650"/>
          <a:ext cx="26543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600" b="1" i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Assuntos das Manifestações</a:t>
          </a:r>
          <a:endParaRPr lang="pt-BR" sz="16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0.11701</cdr:x>
      <cdr:y>0.06565</cdr:y>
    </cdr:from>
    <cdr:to>
      <cdr:x>0.93288</cdr:x>
      <cdr:y>0.14178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103773A-B683-F785-2644-91C38D219756}"/>
            </a:ext>
          </a:extLst>
        </cdr:cNvPr>
        <cdr:cNvSpPr txBox="1"/>
      </cdr:nvSpPr>
      <cdr:spPr>
        <a:xfrm xmlns:a="http://schemas.openxmlformats.org/drawingml/2006/main">
          <a:off x="510115" y="216408"/>
          <a:ext cx="3557016" cy="25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0.10778</cdr:x>
      <cdr:y>0.05732</cdr:y>
    </cdr:from>
    <cdr:to>
      <cdr:x>0.95093</cdr:x>
      <cdr:y>0.14178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69609525-493A-8105-4D50-655460D54995}"/>
            </a:ext>
          </a:extLst>
        </cdr:cNvPr>
        <cdr:cNvSpPr txBox="1"/>
      </cdr:nvSpPr>
      <cdr:spPr>
        <a:xfrm xmlns:a="http://schemas.openxmlformats.org/drawingml/2006/main">
          <a:off x="469912" y="188977"/>
          <a:ext cx="3675888" cy="278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Demandas 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0.0785</cdr:x>
      <cdr:y>0.02322</cdr:y>
    </cdr:from>
    <cdr:to>
      <cdr:x>1</cdr:x>
      <cdr:y>0.10798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A749FB29-4FE7-0C2E-CAED-4FFF655C353D}"/>
            </a:ext>
          </a:extLst>
        </cdr:cNvPr>
        <cdr:cNvSpPr txBox="1"/>
      </cdr:nvSpPr>
      <cdr:spPr>
        <a:xfrm xmlns:a="http://schemas.openxmlformats.org/drawingml/2006/main">
          <a:off x="446050" y="126804"/>
          <a:ext cx="5236293" cy="46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0.27134</cdr:x>
      <cdr:y>0</cdr:y>
    </cdr:from>
    <cdr:to>
      <cdr:x>0.94487</cdr:x>
      <cdr:y>0.11748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EE3E0AB-F173-F5E1-64CD-8838D4AE33BD}"/>
            </a:ext>
          </a:extLst>
        </cdr:cNvPr>
        <cdr:cNvSpPr txBox="1"/>
      </cdr:nvSpPr>
      <cdr:spPr>
        <a:xfrm xmlns:a="http://schemas.openxmlformats.org/drawingml/2006/main">
          <a:off x="1365060" y="-2632073"/>
          <a:ext cx="3388430" cy="38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0.36163</cdr:x>
      <cdr:y>0</cdr:y>
    </cdr:from>
    <cdr:to>
      <cdr:x>1</cdr:x>
      <cdr:y>0.11748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9B0928DE-ED02-B563-77E4-15DDFBC4E267}"/>
            </a:ext>
          </a:extLst>
        </cdr:cNvPr>
        <cdr:cNvSpPr txBox="1"/>
      </cdr:nvSpPr>
      <cdr:spPr>
        <a:xfrm xmlns:a="http://schemas.openxmlformats.org/drawingml/2006/main">
          <a:off x="1819289" y="-2654639"/>
          <a:ext cx="3211552" cy="385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chemeClr val="tx1"/>
              </a:solidFill>
              <a:latin typeface="Neue Haas Grotesk Text Pro" panose="020B0504020202020204" pitchFamily="34" charset="0"/>
            </a:rPr>
            <a:t>Prazo médio de resposta </a:t>
          </a:r>
        </a:p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26D1D-2BF1-4356-B0C0-6AC94CCA14F0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8823-FE49-4F5C-B892-762B4A428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38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68823-FE49-4F5C-B892-762B4A42824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72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68823-FE49-4F5C-B892-762B4A42824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81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2F0A9-79EF-4D5E-8212-991A58DBF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29B2E9-AC58-4D47-B6AB-F43DB61D9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9DF990-7195-42EC-8688-7E976303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0A3C0-A1F5-4A64-B5F8-80B92D7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18242A-48DB-41A5-8DAD-B538254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1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7FE5C-3015-4655-AA58-63C12E08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7AE64E-5405-483F-BFCC-A3E572E06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FD5FD0-E235-4B5B-9FCB-2ADBD5A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DDEEB-9C62-4D82-8B84-D6B285EA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3EBA5-3C8A-4CA5-911E-D5B84ADA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55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D9AA46-56E3-463E-A67C-48172C501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6DFBE1-A90E-474D-845B-DCBDC80CF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757990-DCAE-4918-B678-01332057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6C2383-2F32-49AE-8183-D8E1AED0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A1C7D9-6E48-4DC7-BF46-B5B5BD74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3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D5EE3-FDA9-4BDE-92D8-1D508092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484AC-AFA5-4D81-BC0F-971EA0EB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B121FD-00FC-491B-BCA0-168E7D76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EC2937-D274-43A7-B3CA-B4D7D03B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A6F2B-FAE7-4B2E-8E4B-5D57B138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92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4095A-E368-4EED-9162-AA16F22B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1F9FFB-273C-45D0-9CD4-3573F4B6C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7BA33E-DEE1-4045-9DA8-79A3E4F8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61F60C-B643-4F9E-B861-AA60419D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453ACE-985E-40F1-BDCF-8BF39791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8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EAE64-5704-4B4D-9B80-0CD34FFB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D12C5-E241-43A4-80D0-54039C9F5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1838A8-E934-4D9D-8628-3B4951162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F8247C-1C2E-40F5-A874-AC894D96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6EBB19-EADD-4B57-91F4-392C2442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F7E40A-6E8C-4ABA-9E0E-8388E20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55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E4794-FBA9-42F3-ACF0-A8770D23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C07B30-68DF-41A1-AF7E-31F02A240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84961C-CF70-4015-AACF-45AD04C91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813741-25D6-49EC-9B41-75825F996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EB4F6E-B975-4758-86CD-5CC2AA14F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DF8454-98A6-421E-9EF1-55F9872B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5FC71E-BF2C-42E7-9977-FEECD388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EE8786-D5EC-484B-AD68-4B56B3AC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77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A1DB0-F6AD-4FD7-A250-499E7648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ED7FB8-F286-49C1-81F5-2586BB67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7DAA8E-0D1D-49B8-809B-AF9EE56F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CD29A1-6719-486C-BFF9-2DDE7FD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78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110452-29AD-4719-B8E3-1C2E97E9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30FCF1-611F-4604-8704-45F75FD9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30BD41-D2F9-42CB-97E7-76237F80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07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BD168-2DC6-4985-AA77-F2E486D1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DD4698-A015-44A5-AE62-8879F96F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EE4B7A-E9BC-4389-82E1-FE46FC713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E08913-6C1A-490B-A604-0FFE6698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727939-C7C3-4CF4-8F49-6B8B9443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8B8B73-9778-44DE-BE8D-3DEA2C53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3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F5FD-02DF-4ECB-82ED-F337A97C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671A61-E607-438B-AD5D-9B7583654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5338BA-03B8-43EC-9676-DD7926534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3ED70D-79AD-4DEF-BE2A-1B1CBB5E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2CEEB1-6A23-407C-8207-725C160C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1CB7B5-27AA-4CEA-9404-A070BB70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0FC416A-E76E-4A0F-A173-37892988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783F0B-C1D5-457F-96A7-443DCC2B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4B3D0A-DA16-4DA8-A512-52E21DBF6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DECF-6AA2-415E-90B8-48662A616923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D4A2D-A560-48FC-ADE7-EA1456A1F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D3652B-46B0-49E8-9726-C724FE3C0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CCA1-0D95-46F6-84A7-047FE5CB0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7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microsoft.com/office/2018/10/relationships/comments" Target="../comments/modernComment_E93_1510BAF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microsoft.com/office/2018/10/relationships/comments" Target="../comments/modernComment_E94_DB7174C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1.xml"/><Relationship Id="rId7" Type="http://schemas.openxmlformats.org/officeDocument/2006/relationships/chart" Target="../charts/chart14.xml"/><Relationship Id="rId2" Type="http://schemas.microsoft.com/office/2018/10/relationships/comments" Target="../comments/modernComment_E96_736C88AD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8" name="Graphic 1747">
            <a:extLst>
              <a:ext uri="{FF2B5EF4-FFF2-40B4-BE49-F238E27FC236}">
                <a16:creationId xmlns:a16="http://schemas.microsoft.com/office/drawing/2014/main" id="{66B30A33-B6CE-4D32-B3AF-DEF76403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597" y="498763"/>
            <a:ext cx="8915403" cy="5902037"/>
          </a:xfrm>
          <a:prstGeom prst="rect">
            <a:avLst/>
          </a:prstGeom>
        </p:spPr>
      </p:pic>
      <p:sp>
        <p:nvSpPr>
          <p:cNvPr id="1756" name="Freeform: Shape 1755">
            <a:extLst>
              <a:ext uri="{FF2B5EF4-FFF2-40B4-BE49-F238E27FC236}">
                <a16:creationId xmlns:a16="http://schemas.microsoft.com/office/drawing/2014/main" id="{66873E41-EAE6-4F81-BC14-F091B730B525}"/>
              </a:ext>
            </a:extLst>
          </p:cNvPr>
          <p:cNvSpPr/>
          <p:nvPr/>
        </p:nvSpPr>
        <p:spPr>
          <a:xfrm>
            <a:off x="0" y="0"/>
            <a:ext cx="5671629" cy="6858000"/>
          </a:xfrm>
          <a:custGeom>
            <a:avLst/>
            <a:gdLst>
              <a:gd name="connsiteX0" fmla="*/ 5671630 w 5671629"/>
              <a:gd name="connsiteY0" fmla="*/ 6858000 h 6858000"/>
              <a:gd name="connsiteX1" fmla="*/ 0 w 5671629"/>
              <a:gd name="connsiteY1" fmla="*/ 6858000 h 6858000"/>
              <a:gd name="connsiteX2" fmla="*/ 0 w 5671629"/>
              <a:gd name="connsiteY2" fmla="*/ 0 h 6858000"/>
              <a:gd name="connsiteX3" fmla="*/ 3253994 w 5671629"/>
              <a:gd name="connsiteY3" fmla="*/ 0 h 6858000"/>
              <a:gd name="connsiteX4" fmla="*/ 3253994 w 5671629"/>
              <a:gd name="connsiteY4" fmla="*/ 64 h 6858000"/>
              <a:gd name="connsiteX5" fmla="*/ 3121279 w 5671629"/>
              <a:gd name="connsiteY5" fmla="*/ 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1629" h="6858000">
                <a:moveTo>
                  <a:pt x="5671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253994" y="0"/>
                </a:lnTo>
                <a:lnTo>
                  <a:pt x="3253994" y="64"/>
                </a:lnTo>
                <a:lnTo>
                  <a:pt x="3121279" y="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1757" name="Freeform: Shape 1756">
            <a:extLst>
              <a:ext uri="{FF2B5EF4-FFF2-40B4-BE49-F238E27FC236}">
                <a16:creationId xmlns:a16="http://schemas.microsoft.com/office/drawing/2014/main" id="{9AE6ED47-05CE-4A8C-B7B1-D999839A401F}"/>
              </a:ext>
            </a:extLst>
          </p:cNvPr>
          <p:cNvSpPr/>
          <p:nvPr/>
        </p:nvSpPr>
        <p:spPr>
          <a:xfrm>
            <a:off x="0" y="0"/>
            <a:ext cx="3548316" cy="6858000"/>
          </a:xfrm>
          <a:custGeom>
            <a:avLst/>
            <a:gdLst>
              <a:gd name="connsiteX0" fmla="*/ 3548316 w 3548316"/>
              <a:gd name="connsiteY0" fmla="*/ 6858000 h 6858000"/>
              <a:gd name="connsiteX1" fmla="*/ 0 w 3548316"/>
              <a:gd name="connsiteY1" fmla="*/ 6858000 h 6858000"/>
              <a:gd name="connsiteX2" fmla="*/ 0 w 3548316"/>
              <a:gd name="connsiteY2" fmla="*/ 0 h 6858000"/>
              <a:gd name="connsiteX3" fmla="*/ 997902 w 354831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8316" h="6858000">
                <a:moveTo>
                  <a:pt x="354831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790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1758" name="Freeform: Shape 1757">
            <a:extLst>
              <a:ext uri="{FF2B5EF4-FFF2-40B4-BE49-F238E27FC236}">
                <a16:creationId xmlns:a16="http://schemas.microsoft.com/office/drawing/2014/main" id="{604F6907-14CE-4C77-BAD9-7D16D908F82B}"/>
              </a:ext>
            </a:extLst>
          </p:cNvPr>
          <p:cNvSpPr/>
          <p:nvPr/>
        </p:nvSpPr>
        <p:spPr>
          <a:xfrm>
            <a:off x="2761893" y="0"/>
            <a:ext cx="2983928" cy="6857936"/>
          </a:xfrm>
          <a:custGeom>
            <a:avLst/>
            <a:gdLst>
              <a:gd name="connsiteX0" fmla="*/ 2983929 w 2983928"/>
              <a:gd name="connsiteY0" fmla="*/ 6857937 h 6857936"/>
              <a:gd name="connsiteX1" fmla="*/ 2550350 w 2983928"/>
              <a:gd name="connsiteY1" fmla="*/ 6857937 h 6857936"/>
              <a:gd name="connsiteX2" fmla="*/ 0 w 2983928"/>
              <a:gd name="connsiteY2" fmla="*/ 0 h 6857936"/>
              <a:gd name="connsiteX3" fmla="*/ 433514 w 2983928"/>
              <a:gd name="connsiteY3" fmla="*/ 0 h 685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928" h="6857936">
                <a:moveTo>
                  <a:pt x="2983929" y="6857937"/>
                </a:moveTo>
                <a:lnTo>
                  <a:pt x="2550350" y="6857937"/>
                </a:lnTo>
                <a:lnTo>
                  <a:pt x="0" y="0"/>
                </a:lnTo>
                <a:lnTo>
                  <a:pt x="433514" y="0"/>
                </a:lnTo>
                <a:close/>
              </a:path>
            </a:pathLst>
          </a:custGeom>
          <a:solidFill>
            <a:srgbClr val="FF3400"/>
          </a:solidFill>
          <a:ln w="63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1753" name="TextBox 1752">
            <a:extLst>
              <a:ext uri="{FF2B5EF4-FFF2-40B4-BE49-F238E27FC236}">
                <a16:creationId xmlns:a16="http://schemas.microsoft.com/office/drawing/2014/main" id="{D7342B3B-FC4C-44CF-902D-04DAB18D0AD3}"/>
              </a:ext>
            </a:extLst>
          </p:cNvPr>
          <p:cNvSpPr txBox="1"/>
          <p:nvPr/>
        </p:nvSpPr>
        <p:spPr>
          <a:xfrm>
            <a:off x="-77371" y="4952998"/>
            <a:ext cx="4687614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2">
                    <a:lumMod val="50000"/>
                  </a:schemeClr>
                </a:solidFill>
                <a:latin typeface="Neue Haas Grotesk Text Pro" panose="020B0504020202020204" pitchFamily="34" charset="0"/>
              </a:rPr>
              <a:t>OUVIDORIA</a:t>
            </a:r>
          </a:p>
          <a:p>
            <a:pPr algn="ctr"/>
            <a:r>
              <a:rPr lang="pt-BR" sz="3500" b="1" dirty="0">
                <a:solidFill>
                  <a:schemeClr val="bg2">
                    <a:lumMod val="50000"/>
                  </a:schemeClr>
                </a:solidFill>
                <a:latin typeface="Neue Haas Grotesk Text Pro" panose="020B0504020202020204" pitchFamily="34" charset="0"/>
              </a:rPr>
              <a:t>2º semestre 2023</a:t>
            </a:r>
          </a:p>
          <a:p>
            <a:endParaRPr lang="pt-BR" sz="3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28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0805E1C-692B-8965-062E-973838D24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71" y="2579827"/>
            <a:ext cx="3974842" cy="19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1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9">
            <a:extLst>
              <a:ext uri="{FF2B5EF4-FFF2-40B4-BE49-F238E27FC236}">
                <a16:creationId xmlns:a16="http://schemas.microsoft.com/office/drawing/2014/main" id="{877862B6-7F31-4861-A913-CB51656778DE}"/>
              </a:ext>
            </a:extLst>
          </p:cNvPr>
          <p:cNvSpPr/>
          <p:nvPr/>
        </p:nvSpPr>
        <p:spPr>
          <a:xfrm>
            <a:off x="7908000" y="-58341"/>
            <a:ext cx="4284000" cy="362648"/>
          </a:xfrm>
          <a:custGeom>
            <a:avLst/>
            <a:gdLst>
              <a:gd name="connsiteX0" fmla="*/ 0 w 3955986"/>
              <a:gd name="connsiteY0" fmla="*/ 0 h 362648"/>
              <a:gd name="connsiteX1" fmla="*/ 3955987 w 3955986"/>
              <a:gd name="connsiteY1" fmla="*/ 0 h 362648"/>
              <a:gd name="connsiteX2" fmla="*/ 3955987 w 3955986"/>
              <a:gd name="connsiteY2" fmla="*/ 362649 h 362648"/>
              <a:gd name="connsiteX3" fmla="*/ 0 w 3955986"/>
              <a:gd name="connsiteY3" fmla="*/ 362649 h 3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86" h="362648">
                <a:moveTo>
                  <a:pt x="0" y="0"/>
                </a:moveTo>
                <a:lnTo>
                  <a:pt x="3955987" y="0"/>
                </a:lnTo>
                <a:lnTo>
                  <a:pt x="3955987" y="362649"/>
                </a:lnTo>
                <a:lnTo>
                  <a:pt x="0" y="362649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9CA154-DA87-4C4D-B7E2-3C356F8911D1}"/>
              </a:ext>
            </a:extLst>
          </p:cNvPr>
          <p:cNvSpPr/>
          <p:nvPr/>
        </p:nvSpPr>
        <p:spPr>
          <a:xfrm>
            <a:off x="0" y="-53083"/>
            <a:ext cx="8280000" cy="1044000"/>
          </a:xfrm>
          <a:custGeom>
            <a:avLst/>
            <a:gdLst>
              <a:gd name="connsiteX0" fmla="*/ 7575741 w 8553386"/>
              <a:gd name="connsiteY0" fmla="*/ 1322896 h 1322895"/>
              <a:gd name="connsiteX1" fmla="*/ 0 w 8553386"/>
              <a:gd name="connsiteY1" fmla="*/ 1322896 h 1322895"/>
              <a:gd name="connsiteX2" fmla="*/ 0 w 8553386"/>
              <a:gd name="connsiteY2" fmla="*/ 0 h 1322895"/>
              <a:gd name="connsiteX3" fmla="*/ 8553386 w 8553386"/>
              <a:gd name="connsiteY3" fmla="*/ 0 h 1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3386" h="1322895">
                <a:moveTo>
                  <a:pt x="7575741" y="1322896"/>
                </a:moveTo>
                <a:lnTo>
                  <a:pt x="0" y="1322896"/>
                </a:lnTo>
                <a:lnTo>
                  <a:pt x="0" y="0"/>
                </a:lnTo>
                <a:lnTo>
                  <a:pt x="8553386" y="0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 panose="0000050000000000000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 panose="020B0504020202020204" pitchFamily="34" charset="0"/>
              </a:rPr>
              <a:t>Canais de Atendimento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01919FA-0B39-48F8-AE32-694437B83284}"/>
              </a:ext>
            </a:extLst>
          </p:cNvPr>
          <p:cNvSpPr txBox="1"/>
          <p:nvPr/>
        </p:nvSpPr>
        <p:spPr>
          <a:xfrm>
            <a:off x="157105" y="1115753"/>
            <a:ext cx="117018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Aft>
                <a:spcPts val="600"/>
              </a:spcAft>
              <a:defRPr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demandas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são distribuídas nos seguintes canais atendidos pela Ouvidoria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Montserrat-Light"/>
              <a:sym typeface="Montserrat-Bold"/>
              <a:rtl val="0"/>
            </a:endParaRP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EC18690-D320-D4D0-A0C0-E24CF88F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55" y="429143"/>
            <a:ext cx="814445" cy="869796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62AE176-B821-D75B-7FAD-1AEC4C70C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41556"/>
              </p:ext>
            </p:extLst>
          </p:nvPr>
        </p:nvGraphicFramePr>
        <p:xfrm>
          <a:off x="7212777" y="2110385"/>
          <a:ext cx="4572000" cy="381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193E529-1407-ABB5-BC3D-74F418465A64}"/>
              </a:ext>
            </a:extLst>
          </p:cNvPr>
          <p:cNvSpPr txBox="1"/>
          <p:nvPr/>
        </p:nvSpPr>
        <p:spPr>
          <a:xfrm>
            <a:off x="157105" y="1847850"/>
            <a:ext cx="1122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Banco Central do Brasil: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Órgão regulador que recebe reclamações de clientes por meio do site ou por telefone e encaminha às instituições para tratamento e resposta.  As reclamações sobre os produtos e serviços oferecidos pelas Instituições Supervisionadas pelo BACEN ajudam no processo de regulação e fiscalização do sistema financeiro. 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4F127A-23A3-2F95-5093-091CBE04CB18}"/>
              </a:ext>
            </a:extLst>
          </p:cNvPr>
          <p:cNvSpPr txBox="1"/>
          <p:nvPr/>
        </p:nvSpPr>
        <p:spPr>
          <a:xfrm>
            <a:off x="157105" y="3026223"/>
            <a:ext cx="10734675" cy="8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Consumidor.gov: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Serviço público que permite a interlocução direta entre consumidores e empresas para a solução de conflitos pela internet. É Monitorado pela Secretaria Nacional do Consumidor (Senacon)  e o Procon  (Programa de Proteção e Defesa do Consumidor).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6174F5F-8F87-D8F4-5971-B4C7CC2A2661}"/>
              </a:ext>
            </a:extLst>
          </p:cNvPr>
          <p:cNvSpPr txBox="1"/>
          <p:nvPr/>
        </p:nvSpPr>
        <p:spPr>
          <a:xfrm>
            <a:off x="157105" y="4305300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Reclame AQUI:  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uma plataforma utilizada pelos consumidores para expor opiniões sobre a experiência com determinada empresa ou até mesmo serviço. A plataforma é disponibilizada para empresas  com o intuito de dar  suporte ao consumidor, e sanar dúvidas.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44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9">
            <a:extLst>
              <a:ext uri="{FF2B5EF4-FFF2-40B4-BE49-F238E27FC236}">
                <a16:creationId xmlns:a16="http://schemas.microsoft.com/office/drawing/2014/main" id="{877862B6-7F31-4861-A913-CB51656778DE}"/>
              </a:ext>
            </a:extLst>
          </p:cNvPr>
          <p:cNvSpPr/>
          <p:nvPr/>
        </p:nvSpPr>
        <p:spPr>
          <a:xfrm>
            <a:off x="7908000" y="0"/>
            <a:ext cx="4284000" cy="362648"/>
          </a:xfrm>
          <a:custGeom>
            <a:avLst/>
            <a:gdLst>
              <a:gd name="connsiteX0" fmla="*/ 0 w 3955986"/>
              <a:gd name="connsiteY0" fmla="*/ 0 h 362648"/>
              <a:gd name="connsiteX1" fmla="*/ 3955987 w 3955986"/>
              <a:gd name="connsiteY1" fmla="*/ 0 h 362648"/>
              <a:gd name="connsiteX2" fmla="*/ 3955987 w 3955986"/>
              <a:gd name="connsiteY2" fmla="*/ 362649 h 362648"/>
              <a:gd name="connsiteX3" fmla="*/ 0 w 3955986"/>
              <a:gd name="connsiteY3" fmla="*/ 362649 h 3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86" h="362648">
                <a:moveTo>
                  <a:pt x="0" y="0"/>
                </a:moveTo>
                <a:lnTo>
                  <a:pt x="3955987" y="0"/>
                </a:lnTo>
                <a:lnTo>
                  <a:pt x="3955987" y="362649"/>
                </a:lnTo>
                <a:lnTo>
                  <a:pt x="0" y="362649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9CA154-DA87-4C4D-B7E2-3C356F8911D1}"/>
              </a:ext>
            </a:extLst>
          </p:cNvPr>
          <p:cNvSpPr/>
          <p:nvPr/>
        </p:nvSpPr>
        <p:spPr>
          <a:xfrm>
            <a:off x="0" y="1"/>
            <a:ext cx="8280000" cy="1044000"/>
          </a:xfrm>
          <a:custGeom>
            <a:avLst/>
            <a:gdLst>
              <a:gd name="connsiteX0" fmla="*/ 7575741 w 8553386"/>
              <a:gd name="connsiteY0" fmla="*/ 1322896 h 1322895"/>
              <a:gd name="connsiteX1" fmla="*/ 0 w 8553386"/>
              <a:gd name="connsiteY1" fmla="*/ 1322896 h 1322895"/>
              <a:gd name="connsiteX2" fmla="*/ 0 w 8553386"/>
              <a:gd name="connsiteY2" fmla="*/ 0 h 1322895"/>
              <a:gd name="connsiteX3" fmla="*/ 8553386 w 8553386"/>
              <a:gd name="connsiteY3" fmla="*/ 0 h 1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3386" h="1322895">
                <a:moveTo>
                  <a:pt x="7575741" y="1322896"/>
                </a:moveTo>
                <a:lnTo>
                  <a:pt x="0" y="1322896"/>
                </a:lnTo>
                <a:lnTo>
                  <a:pt x="0" y="0"/>
                </a:lnTo>
                <a:lnTo>
                  <a:pt x="8553386" y="0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b="1">
              <a:solidFill>
                <a:schemeClr val="bg1">
                  <a:lumMod val="95000"/>
                </a:schemeClr>
              </a:solidFill>
              <a:latin typeface="Montserrat" panose="0000050000000000000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>
                <a:solidFill>
                  <a:schemeClr val="bg1"/>
                </a:solidFill>
                <a:latin typeface="Neue Haas Grotesk Text Pro" panose="020B0504020202020204" pitchFamily="34" charset="0"/>
              </a:rPr>
              <a:t>Classificação das Manifestações</a:t>
            </a: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01919FA-0B39-48F8-AE32-694437B83284}"/>
              </a:ext>
            </a:extLst>
          </p:cNvPr>
          <p:cNvSpPr txBox="1"/>
          <p:nvPr/>
        </p:nvSpPr>
        <p:spPr>
          <a:xfrm>
            <a:off x="-1" y="1089053"/>
            <a:ext cx="1170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As manifestações </a:t>
            </a:r>
            <a:r>
              <a:rPr lang="pt-BR" sz="1600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atendidas</a:t>
            </a: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</a:rPr>
              <a:t> através dos canais internos estão distribuídas por classificações, informação e reclamação</a:t>
            </a:r>
            <a:r>
              <a:rPr lang="pt-BR" sz="1600" dirty="0">
                <a:latin typeface="Neue Haas Grotesk Text Pro" panose="020B0504020202020204" pitchFamily="34" charset="0"/>
                <a:ea typeface="Calibri" panose="020F0502020204030204" pitchFamily="34" charset="0"/>
              </a:rPr>
              <a:t>. 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Neue Haas Grotesk Text Pro" panose="020B0504020202020204" pitchFamily="34" charset="0"/>
              <a:sym typeface="Montserrat-Bold"/>
              <a:rtl val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6DB1F1B-0C8E-5EFC-FEE9-3510D6475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142"/>
              </p:ext>
            </p:extLst>
          </p:nvPr>
        </p:nvGraphicFramePr>
        <p:xfrm>
          <a:off x="505258" y="1985819"/>
          <a:ext cx="4962669" cy="378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EC18690-D320-D4D0-A0C0-E24CF88F4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597" y="429143"/>
            <a:ext cx="814445" cy="869796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782EBF1-C3C0-B038-043C-D474870C2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775993"/>
              </p:ext>
            </p:extLst>
          </p:nvPr>
        </p:nvGraphicFramePr>
        <p:xfrm>
          <a:off x="200309" y="2235200"/>
          <a:ext cx="5606660" cy="398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FD859A0-A1A8-85FC-FC14-E31013030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29876"/>
              </p:ext>
            </p:extLst>
          </p:nvPr>
        </p:nvGraphicFramePr>
        <p:xfrm>
          <a:off x="176270" y="2057400"/>
          <a:ext cx="5508433" cy="298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F5912EC-960E-CEEF-D985-C3649C49E34A}"/>
              </a:ext>
            </a:extLst>
          </p:cNvPr>
          <p:cNvSpPr txBox="1"/>
          <p:nvPr/>
        </p:nvSpPr>
        <p:spPr>
          <a:xfrm>
            <a:off x="6865898" y="1944314"/>
            <a:ext cx="351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Canais Atendidos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67B6C57-A72A-B31A-0815-0AEB17736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52162"/>
              </p:ext>
            </p:extLst>
          </p:nvPr>
        </p:nvGraphicFramePr>
        <p:xfrm>
          <a:off x="5467927" y="2210833"/>
          <a:ext cx="6306988" cy="363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FD859A0-A1A8-85FC-FC14-E31013030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883645"/>
              </p:ext>
            </p:extLst>
          </p:nvPr>
        </p:nvGraphicFramePr>
        <p:xfrm>
          <a:off x="300965" y="2313646"/>
          <a:ext cx="4784383" cy="343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EF61DF7-241D-AFF0-24B1-48FDF5D1AF76}"/>
              </a:ext>
            </a:extLst>
          </p:cNvPr>
          <p:cNvSpPr txBox="1"/>
          <p:nvPr/>
        </p:nvSpPr>
        <p:spPr>
          <a:xfrm>
            <a:off x="1034473" y="2057400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Demandas Atendidas </a:t>
            </a:r>
          </a:p>
        </p:txBody>
      </p:sp>
    </p:spTree>
    <p:extLst>
      <p:ext uri="{BB962C8B-B14F-4D97-AF65-F5344CB8AC3E}">
        <p14:creationId xmlns:p14="http://schemas.microsoft.com/office/powerpoint/2010/main" val="3534179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9">
            <a:extLst>
              <a:ext uri="{FF2B5EF4-FFF2-40B4-BE49-F238E27FC236}">
                <a16:creationId xmlns:a16="http://schemas.microsoft.com/office/drawing/2014/main" id="{877862B6-7F31-4861-A913-CB51656778DE}"/>
              </a:ext>
            </a:extLst>
          </p:cNvPr>
          <p:cNvSpPr/>
          <p:nvPr/>
        </p:nvSpPr>
        <p:spPr>
          <a:xfrm>
            <a:off x="7908000" y="0"/>
            <a:ext cx="4284000" cy="362648"/>
          </a:xfrm>
          <a:custGeom>
            <a:avLst/>
            <a:gdLst>
              <a:gd name="connsiteX0" fmla="*/ 0 w 3955986"/>
              <a:gd name="connsiteY0" fmla="*/ 0 h 362648"/>
              <a:gd name="connsiteX1" fmla="*/ 3955987 w 3955986"/>
              <a:gd name="connsiteY1" fmla="*/ 0 h 362648"/>
              <a:gd name="connsiteX2" fmla="*/ 3955987 w 3955986"/>
              <a:gd name="connsiteY2" fmla="*/ 362649 h 362648"/>
              <a:gd name="connsiteX3" fmla="*/ 0 w 3955986"/>
              <a:gd name="connsiteY3" fmla="*/ 362649 h 3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86" h="362648">
                <a:moveTo>
                  <a:pt x="0" y="0"/>
                </a:moveTo>
                <a:lnTo>
                  <a:pt x="3955987" y="0"/>
                </a:lnTo>
                <a:lnTo>
                  <a:pt x="3955987" y="362649"/>
                </a:lnTo>
                <a:lnTo>
                  <a:pt x="0" y="362649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9CA154-DA87-4C4D-B7E2-3C356F8911D1}"/>
              </a:ext>
            </a:extLst>
          </p:cNvPr>
          <p:cNvSpPr/>
          <p:nvPr/>
        </p:nvSpPr>
        <p:spPr>
          <a:xfrm>
            <a:off x="0" y="1"/>
            <a:ext cx="8280000" cy="1044000"/>
          </a:xfrm>
          <a:custGeom>
            <a:avLst/>
            <a:gdLst>
              <a:gd name="connsiteX0" fmla="*/ 7575741 w 8553386"/>
              <a:gd name="connsiteY0" fmla="*/ 1322896 h 1322895"/>
              <a:gd name="connsiteX1" fmla="*/ 0 w 8553386"/>
              <a:gd name="connsiteY1" fmla="*/ 1322896 h 1322895"/>
              <a:gd name="connsiteX2" fmla="*/ 0 w 8553386"/>
              <a:gd name="connsiteY2" fmla="*/ 0 h 1322895"/>
              <a:gd name="connsiteX3" fmla="*/ 8553386 w 8553386"/>
              <a:gd name="connsiteY3" fmla="*/ 0 h 1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3386" h="1322895">
                <a:moveTo>
                  <a:pt x="7575741" y="1322896"/>
                </a:moveTo>
                <a:lnTo>
                  <a:pt x="0" y="1322896"/>
                </a:lnTo>
                <a:lnTo>
                  <a:pt x="0" y="0"/>
                </a:lnTo>
                <a:lnTo>
                  <a:pt x="8553386" y="0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 panose="0000050000000000000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Assuntos das Manifestações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01919FA-0B39-48F8-AE32-694437B83284}"/>
              </a:ext>
            </a:extLst>
          </p:cNvPr>
          <p:cNvSpPr txBox="1"/>
          <p:nvPr/>
        </p:nvSpPr>
        <p:spPr>
          <a:xfrm>
            <a:off x="56830" y="1182440"/>
            <a:ext cx="1170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7700" algn="l"/>
              </a:tabLst>
            </a:pPr>
            <a:r>
              <a:rPr lang="pt-BR" sz="1600" dirty="0"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maior volume de atendimento envolve </a:t>
            </a: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assunto </a:t>
            </a:r>
            <a:r>
              <a:rPr lang="pt-BR" sz="1600" i="1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cobrança, </a:t>
            </a: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 76%  do total de demandas </a:t>
            </a:r>
            <a:r>
              <a:rPr lang="pt-BR" sz="1600" dirty="0"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recebidas</a:t>
            </a: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pelos canais internos: </a:t>
            </a:r>
            <a:endParaRPr lang="pt-BR" sz="1600" dirty="0">
              <a:effectLst/>
              <a:latin typeface="Neue Haas Grotesk Tex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6DB1F1B-0C8E-5EFC-FEE9-3510D6475DDA}"/>
              </a:ext>
            </a:extLst>
          </p:cNvPr>
          <p:cNvGraphicFramePr/>
          <p:nvPr/>
        </p:nvGraphicFramePr>
        <p:xfrm>
          <a:off x="505258" y="1985819"/>
          <a:ext cx="4962669" cy="378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EC18690-D320-D4D0-A0C0-E24CF88F4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597" y="429143"/>
            <a:ext cx="814445" cy="86979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2CD552E-CCC8-96D9-FA7D-E3173C598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36420"/>
              </p:ext>
            </p:extLst>
          </p:nvPr>
        </p:nvGraphicFramePr>
        <p:xfrm>
          <a:off x="505258" y="2052236"/>
          <a:ext cx="12191999" cy="460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227B652-971D-2CBA-DC74-24CBBEDF8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09387"/>
              </p:ext>
            </p:extLst>
          </p:nvPr>
        </p:nvGraphicFramePr>
        <p:xfrm>
          <a:off x="-198191" y="1481674"/>
          <a:ext cx="10637520" cy="479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945682"/>
              </p:ext>
            </p:extLst>
          </p:nvPr>
        </p:nvGraphicFramePr>
        <p:xfrm>
          <a:off x="1248032" y="2198041"/>
          <a:ext cx="9894746" cy="38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816457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9">
            <a:extLst>
              <a:ext uri="{FF2B5EF4-FFF2-40B4-BE49-F238E27FC236}">
                <a16:creationId xmlns:a16="http://schemas.microsoft.com/office/drawing/2014/main" id="{877862B6-7F31-4861-A913-CB51656778DE}"/>
              </a:ext>
            </a:extLst>
          </p:cNvPr>
          <p:cNvSpPr/>
          <p:nvPr/>
        </p:nvSpPr>
        <p:spPr>
          <a:xfrm>
            <a:off x="7908000" y="0"/>
            <a:ext cx="4284000" cy="362648"/>
          </a:xfrm>
          <a:custGeom>
            <a:avLst/>
            <a:gdLst>
              <a:gd name="connsiteX0" fmla="*/ 0 w 3955986"/>
              <a:gd name="connsiteY0" fmla="*/ 0 h 362648"/>
              <a:gd name="connsiteX1" fmla="*/ 3955987 w 3955986"/>
              <a:gd name="connsiteY1" fmla="*/ 0 h 362648"/>
              <a:gd name="connsiteX2" fmla="*/ 3955987 w 3955986"/>
              <a:gd name="connsiteY2" fmla="*/ 362649 h 362648"/>
              <a:gd name="connsiteX3" fmla="*/ 0 w 3955986"/>
              <a:gd name="connsiteY3" fmla="*/ 362649 h 3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86" h="362648">
                <a:moveTo>
                  <a:pt x="0" y="0"/>
                </a:moveTo>
                <a:lnTo>
                  <a:pt x="3955987" y="0"/>
                </a:lnTo>
                <a:lnTo>
                  <a:pt x="3955987" y="362649"/>
                </a:lnTo>
                <a:lnTo>
                  <a:pt x="0" y="362649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9CA154-DA87-4C4D-B7E2-3C356F8911D1}"/>
              </a:ext>
            </a:extLst>
          </p:cNvPr>
          <p:cNvSpPr/>
          <p:nvPr/>
        </p:nvSpPr>
        <p:spPr>
          <a:xfrm>
            <a:off x="0" y="1"/>
            <a:ext cx="8280000" cy="1044000"/>
          </a:xfrm>
          <a:custGeom>
            <a:avLst/>
            <a:gdLst>
              <a:gd name="connsiteX0" fmla="*/ 7575741 w 8553386"/>
              <a:gd name="connsiteY0" fmla="*/ 1322896 h 1322895"/>
              <a:gd name="connsiteX1" fmla="*/ 0 w 8553386"/>
              <a:gd name="connsiteY1" fmla="*/ 1322896 h 1322895"/>
              <a:gd name="connsiteX2" fmla="*/ 0 w 8553386"/>
              <a:gd name="connsiteY2" fmla="*/ 0 h 1322895"/>
              <a:gd name="connsiteX3" fmla="*/ 8553386 w 8553386"/>
              <a:gd name="connsiteY3" fmla="*/ 0 h 1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3386" h="1322895">
                <a:moveTo>
                  <a:pt x="7575741" y="1322896"/>
                </a:moveTo>
                <a:lnTo>
                  <a:pt x="0" y="1322896"/>
                </a:lnTo>
                <a:lnTo>
                  <a:pt x="0" y="0"/>
                </a:lnTo>
                <a:lnTo>
                  <a:pt x="8553386" y="0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Classificação das Manifestações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57ADE75-4E9D-33A9-1AE0-A6ADC8A88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324778"/>
              </p:ext>
            </p:extLst>
          </p:nvPr>
        </p:nvGraphicFramePr>
        <p:xfrm>
          <a:off x="5914221" y="1365434"/>
          <a:ext cx="5791199" cy="409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EC18690-D320-D4D0-A0C0-E24CF88F4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597" y="429143"/>
            <a:ext cx="814445" cy="86979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9CDC26F-00B6-59A0-9566-8D7262F0C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381957"/>
              </p:ext>
            </p:extLst>
          </p:nvPr>
        </p:nvGraphicFramePr>
        <p:xfrm>
          <a:off x="377724" y="1859279"/>
          <a:ext cx="4359739" cy="329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FE20637-8FD1-CCC4-C2DD-F337ACFAF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62519"/>
              </p:ext>
            </p:extLst>
          </p:nvPr>
        </p:nvGraphicFramePr>
        <p:xfrm>
          <a:off x="5120640" y="2455582"/>
          <a:ext cx="6967957" cy="354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9CDC26F-00B6-59A0-9566-8D7262F0C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796007"/>
              </p:ext>
            </p:extLst>
          </p:nvPr>
        </p:nvGraphicFramePr>
        <p:xfrm>
          <a:off x="486580" y="2633382"/>
          <a:ext cx="4217500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E6FB285-9516-A1DA-5217-8A1BA4CDD045}"/>
              </a:ext>
            </a:extLst>
          </p:cNvPr>
          <p:cNvSpPr txBox="1"/>
          <p:nvPr/>
        </p:nvSpPr>
        <p:spPr>
          <a:xfrm>
            <a:off x="208550" y="1178938"/>
            <a:ext cx="107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manifestações classificadas como 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improcedente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representam 72% do total de demandas recebidas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FE20637-8FD1-CCC4-C2DD-F337ACFAF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728637"/>
              </p:ext>
            </p:extLst>
          </p:nvPr>
        </p:nvGraphicFramePr>
        <p:xfrm>
          <a:off x="5146745" y="2053948"/>
          <a:ext cx="6266510" cy="367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364927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9">
            <a:extLst>
              <a:ext uri="{FF2B5EF4-FFF2-40B4-BE49-F238E27FC236}">
                <a16:creationId xmlns:a16="http://schemas.microsoft.com/office/drawing/2014/main" id="{877862B6-7F31-4861-A913-CB51656778DE}"/>
              </a:ext>
            </a:extLst>
          </p:cNvPr>
          <p:cNvSpPr/>
          <p:nvPr/>
        </p:nvSpPr>
        <p:spPr>
          <a:xfrm>
            <a:off x="7908000" y="0"/>
            <a:ext cx="4284000" cy="362648"/>
          </a:xfrm>
          <a:custGeom>
            <a:avLst/>
            <a:gdLst>
              <a:gd name="connsiteX0" fmla="*/ 0 w 3955986"/>
              <a:gd name="connsiteY0" fmla="*/ 0 h 362648"/>
              <a:gd name="connsiteX1" fmla="*/ 3955987 w 3955986"/>
              <a:gd name="connsiteY1" fmla="*/ 0 h 362648"/>
              <a:gd name="connsiteX2" fmla="*/ 3955987 w 3955986"/>
              <a:gd name="connsiteY2" fmla="*/ 362649 h 362648"/>
              <a:gd name="connsiteX3" fmla="*/ 0 w 3955986"/>
              <a:gd name="connsiteY3" fmla="*/ 362649 h 3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86" h="362648">
                <a:moveTo>
                  <a:pt x="0" y="0"/>
                </a:moveTo>
                <a:lnTo>
                  <a:pt x="3955987" y="0"/>
                </a:lnTo>
                <a:lnTo>
                  <a:pt x="3955987" y="362649"/>
                </a:lnTo>
                <a:lnTo>
                  <a:pt x="0" y="362649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9CA154-DA87-4C4D-B7E2-3C356F8911D1}"/>
              </a:ext>
            </a:extLst>
          </p:cNvPr>
          <p:cNvSpPr/>
          <p:nvPr/>
        </p:nvSpPr>
        <p:spPr>
          <a:xfrm>
            <a:off x="-9390" y="0"/>
            <a:ext cx="8280000" cy="1044000"/>
          </a:xfrm>
          <a:custGeom>
            <a:avLst/>
            <a:gdLst>
              <a:gd name="connsiteX0" fmla="*/ 7575741 w 8553386"/>
              <a:gd name="connsiteY0" fmla="*/ 1322896 h 1322895"/>
              <a:gd name="connsiteX1" fmla="*/ 0 w 8553386"/>
              <a:gd name="connsiteY1" fmla="*/ 1322896 h 1322895"/>
              <a:gd name="connsiteX2" fmla="*/ 0 w 8553386"/>
              <a:gd name="connsiteY2" fmla="*/ 0 h 1322895"/>
              <a:gd name="connsiteX3" fmla="*/ 8553386 w 8553386"/>
              <a:gd name="connsiteY3" fmla="*/ 0 h 1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3386" h="1322895">
                <a:moveTo>
                  <a:pt x="7575741" y="1322896"/>
                </a:moveTo>
                <a:lnTo>
                  <a:pt x="0" y="1322896"/>
                </a:lnTo>
                <a:lnTo>
                  <a:pt x="0" y="0"/>
                </a:lnTo>
                <a:lnTo>
                  <a:pt x="8553386" y="0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 panose="0000050000000000000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>
                <a:solidFill>
                  <a:schemeClr val="bg1"/>
                </a:solidFill>
                <a:latin typeface="Neue Haas Grotesk Text Pro" panose="020B0504020202020204" pitchFamily="34" charset="0"/>
              </a:rPr>
              <a:t>Pesquisa Ouvidoria</a:t>
            </a: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EC18690-D320-D4D0-A0C0-E24CF88F4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597" y="429143"/>
            <a:ext cx="814445" cy="869796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9BA1BF5-47F9-5457-FF5D-022F1C851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908661"/>
              </p:ext>
            </p:extLst>
          </p:nvPr>
        </p:nvGraphicFramePr>
        <p:xfrm>
          <a:off x="6096000" y="2767189"/>
          <a:ext cx="4349223" cy="356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7418361-E96B-F0FC-D43D-69FF98095AAA}"/>
              </a:ext>
            </a:extLst>
          </p:cNvPr>
          <p:cNvSpPr txBox="1"/>
          <p:nvPr/>
        </p:nvSpPr>
        <p:spPr>
          <a:xfrm>
            <a:off x="195322" y="1234470"/>
            <a:ext cx="11296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effectLst/>
                <a:latin typeface="Neue Haas Grotesk Tex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conformidade com a Resolução CMN nº 4.860 e Instrução Normativa Banco Central do Brasil nº 265, de 31 de março de 2022, ao finalizar o atendimento nos canais da Ouvidoria, encaminhamos ao cliente uma pesquisa  de avaliação direta da qualidade do atendimento,  com intuito de avaliar o nível de satisfação com a solução apresentada e o atendimento prestado.  </a:t>
            </a:r>
          </a:p>
          <a:p>
            <a:pPr algn="just"/>
            <a:endParaRPr lang="pt-BR" sz="1600" dirty="0">
              <a:effectLst/>
              <a:latin typeface="Neue Haas Grotesk Tex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>
                <a:effectLst/>
                <a:latin typeface="Neue Haas Grotesk Tex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Retorno da pesquisa de </a:t>
            </a:r>
            <a:r>
              <a:rPr lang="pt-BR" sz="1600" b="1">
                <a:effectLst/>
                <a:latin typeface="Neue Haas Grotesk Tex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satisfação enviada </a:t>
            </a:r>
            <a:r>
              <a:rPr lang="pt-BR" sz="1600" b="1" dirty="0">
                <a:effectLst/>
                <a:latin typeface="Neue Haas Grotesk Tex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todos os manifestantes que acionaram os canais atendidos pela Ouvidoria: </a:t>
            </a:r>
            <a:endParaRPr lang="pt-BR" sz="1600" b="1" dirty="0">
              <a:latin typeface="Neue Haas Grotesk Text Pro" panose="020B05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4840389-851D-0A0B-A0B2-EF11D3C5D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02832"/>
              </p:ext>
            </p:extLst>
          </p:nvPr>
        </p:nvGraphicFramePr>
        <p:xfrm>
          <a:off x="735507" y="37373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5D665B6-8378-CB68-D857-D30B85D0A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517784"/>
              </p:ext>
            </p:extLst>
          </p:nvPr>
        </p:nvGraphicFramePr>
        <p:xfrm>
          <a:off x="5195995" y="3330264"/>
          <a:ext cx="5854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CC8F871-2C7C-D076-16EA-F8AADB6B3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502814"/>
              </p:ext>
            </p:extLst>
          </p:nvPr>
        </p:nvGraphicFramePr>
        <p:xfrm>
          <a:off x="623995" y="33302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162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59">
            <a:extLst>
              <a:ext uri="{FF2B5EF4-FFF2-40B4-BE49-F238E27FC236}">
                <a16:creationId xmlns:a16="http://schemas.microsoft.com/office/drawing/2014/main" id="{877862B6-7F31-4861-A913-CB51656778DE}"/>
              </a:ext>
            </a:extLst>
          </p:cNvPr>
          <p:cNvSpPr/>
          <p:nvPr/>
        </p:nvSpPr>
        <p:spPr>
          <a:xfrm>
            <a:off x="7908000" y="0"/>
            <a:ext cx="4284000" cy="362648"/>
          </a:xfrm>
          <a:custGeom>
            <a:avLst/>
            <a:gdLst>
              <a:gd name="connsiteX0" fmla="*/ 0 w 3955986"/>
              <a:gd name="connsiteY0" fmla="*/ 0 h 362648"/>
              <a:gd name="connsiteX1" fmla="*/ 3955987 w 3955986"/>
              <a:gd name="connsiteY1" fmla="*/ 0 h 362648"/>
              <a:gd name="connsiteX2" fmla="*/ 3955987 w 3955986"/>
              <a:gd name="connsiteY2" fmla="*/ 362649 h 362648"/>
              <a:gd name="connsiteX3" fmla="*/ 0 w 3955986"/>
              <a:gd name="connsiteY3" fmla="*/ 362649 h 3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986" h="362648">
                <a:moveTo>
                  <a:pt x="0" y="0"/>
                </a:moveTo>
                <a:lnTo>
                  <a:pt x="3955987" y="0"/>
                </a:lnTo>
                <a:lnTo>
                  <a:pt x="3955987" y="362649"/>
                </a:lnTo>
                <a:lnTo>
                  <a:pt x="0" y="362649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6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9CA154-DA87-4C4D-B7E2-3C356F8911D1}"/>
              </a:ext>
            </a:extLst>
          </p:cNvPr>
          <p:cNvSpPr/>
          <p:nvPr/>
        </p:nvSpPr>
        <p:spPr>
          <a:xfrm>
            <a:off x="0" y="1"/>
            <a:ext cx="8280000" cy="1044000"/>
          </a:xfrm>
          <a:custGeom>
            <a:avLst/>
            <a:gdLst>
              <a:gd name="connsiteX0" fmla="*/ 7575741 w 8553386"/>
              <a:gd name="connsiteY0" fmla="*/ 1322896 h 1322895"/>
              <a:gd name="connsiteX1" fmla="*/ 0 w 8553386"/>
              <a:gd name="connsiteY1" fmla="*/ 1322896 h 1322895"/>
              <a:gd name="connsiteX2" fmla="*/ 0 w 8553386"/>
              <a:gd name="connsiteY2" fmla="*/ 0 h 1322895"/>
              <a:gd name="connsiteX3" fmla="*/ 8553386 w 8553386"/>
              <a:gd name="connsiteY3" fmla="*/ 0 h 1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3386" h="1322895">
                <a:moveTo>
                  <a:pt x="7575741" y="1322896"/>
                </a:moveTo>
                <a:lnTo>
                  <a:pt x="0" y="1322896"/>
                </a:lnTo>
                <a:lnTo>
                  <a:pt x="0" y="0"/>
                </a:lnTo>
                <a:lnTo>
                  <a:pt x="8553386" y="0"/>
                </a:lnTo>
                <a:close/>
              </a:path>
            </a:pathLst>
          </a:custGeom>
          <a:solidFill>
            <a:srgbClr val="FF3400"/>
          </a:soli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 panose="0000050000000000000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>
                <a:solidFill>
                  <a:schemeClr val="bg1"/>
                </a:solidFill>
                <a:latin typeface="Neue Haas Grotesk Text Pro" panose="020B0504020202020204" pitchFamily="34" charset="0"/>
              </a:rPr>
              <a:t>Panorama Geral</a:t>
            </a: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ue Haas Grotesk Text Pro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/>
            </a:endParaRP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EC18690-D320-D4D0-A0C0-E24CF88F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597" y="429143"/>
            <a:ext cx="814445" cy="86979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BA27C62-E608-06F9-E815-A3D117BB2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569250"/>
              </p:ext>
            </p:extLst>
          </p:nvPr>
        </p:nvGraphicFramePr>
        <p:xfrm>
          <a:off x="-1" y="1172135"/>
          <a:ext cx="5682343" cy="546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20FBB21-F8A0-E687-DD49-F053F9A3B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022786"/>
              </p:ext>
            </p:extLst>
          </p:nvPr>
        </p:nvGraphicFramePr>
        <p:xfrm>
          <a:off x="5875383" y="1950720"/>
          <a:ext cx="6438121" cy="447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3ACE190-D596-B519-F288-69C99AE76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19824"/>
              </p:ext>
            </p:extLst>
          </p:nvPr>
        </p:nvGraphicFramePr>
        <p:xfrm>
          <a:off x="5295038" y="2609507"/>
          <a:ext cx="6896962" cy="369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6701D28-0FE2-0CD8-6CB5-518D733523FD}"/>
              </a:ext>
            </a:extLst>
          </p:cNvPr>
          <p:cNvSpPr txBox="1"/>
          <p:nvPr/>
        </p:nvSpPr>
        <p:spPr>
          <a:xfrm>
            <a:off x="82958" y="1223866"/>
            <a:ext cx="1147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prazo regulatório para resposta aos clientes é de até 10 dias úteis, conforme </a:t>
            </a:r>
            <a:r>
              <a:rPr lang="pt-BR" sz="1600" dirty="0" err="1"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pt-BR" sz="1600" dirty="0"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600" dirty="0"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6°, §2 da Resolução CMN 4.860/2020</a:t>
            </a:r>
            <a:r>
              <a:rPr lang="pt-BR" sz="1600" dirty="0">
                <a:effectLst/>
                <a:latin typeface="Neue Haas Grotesk Tex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Das manifestações registradas, 266 foram realizadas por clientes Qista.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CDEB70-FF51-1792-B902-97E330F4A117}"/>
              </a:ext>
            </a:extLst>
          </p:cNvPr>
          <p:cNvSpPr txBox="1"/>
          <p:nvPr/>
        </p:nvSpPr>
        <p:spPr>
          <a:xfrm>
            <a:off x="2063225" y="2424841"/>
            <a:ext cx="278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Neue Haas Grotesk Text Pro" panose="020B0504020202020204" pitchFamily="34" charset="0"/>
              </a:rPr>
              <a:t>Clientes</a:t>
            </a:r>
            <a:r>
              <a:rPr lang="pt-BR" b="1" dirty="0"/>
              <a:t> e Não clientes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3ACE190-D596-B519-F288-69C99AE76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529446"/>
              </p:ext>
            </p:extLst>
          </p:nvPr>
        </p:nvGraphicFramePr>
        <p:xfrm>
          <a:off x="5764579" y="2506111"/>
          <a:ext cx="5030841" cy="327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378B602-1A32-9014-1327-AF22B463D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551175"/>
              </p:ext>
            </p:extLst>
          </p:nvPr>
        </p:nvGraphicFramePr>
        <p:xfrm>
          <a:off x="1206863" y="30299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54558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 w="6343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360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e6587b-d4bc-4b20-938a-d51a71a9b0c3">
      <UserInfo>
        <DisplayName>Jeronimo Henrique Portes</DisplayName>
        <AccountId>15</AccountId>
        <AccountType/>
      </UserInfo>
    </SharedWithUsers>
    <_activity xmlns="da786dbc-2be3-4c39-a027-58445531af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FB1BA98F85545BCD29E49CBF60AB1" ma:contentTypeVersion="9" ma:contentTypeDescription="Create a new document." ma:contentTypeScope="" ma:versionID="81e9ae341ef724aa89f25fd6a67980ac">
  <xsd:schema xmlns:xsd="http://www.w3.org/2001/XMLSchema" xmlns:xs="http://www.w3.org/2001/XMLSchema" xmlns:p="http://schemas.microsoft.com/office/2006/metadata/properties" xmlns:ns3="da786dbc-2be3-4c39-a027-58445531af21" xmlns:ns4="e2e6587b-d4bc-4b20-938a-d51a71a9b0c3" targetNamespace="http://schemas.microsoft.com/office/2006/metadata/properties" ma:root="true" ma:fieldsID="b68490f80c848330bb60a8a430120744" ns3:_="" ns4:_="">
    <xsd:import namespace="da786dbc-2be3-4c39-a027-58445531af21"/>
    <xsd:import namespace="e2e6587b-d4bc-4b20-938a-d51a71a9b0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86dbc-2be3-4c39-a027-58445531af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6587b-d4bc-4b20-938a-d51a71a9b0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15F09-353C-4B39-9166-AE8763334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257B3-3195-4C3F-8C39-3B67C64FC806}">
  <ds:schemaRefs>
    <ds:schemaRef ds:uri="http://purl.org/dc/elements/1.1/"/>
    <ds:schemaRef ds:uri="da786dbc-2be3-4c39-a027-58445531af21"/>
    <ds:schemaRef ds:uri="e2e6587b-d4bc-4b20-938a-d51a71a9b0c3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B9D4C91-16AA-49D2-8CD9-02F79426E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86dbc-2be3-4c39-a027-58445531af21"/>
    <ds:schemaRef ds:uri="e2e6587b-d4bc-4b20-938a-d51a71a9b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380</Words>
  <Application>Microsoft Office PowerPoint</Application>
  <PresentationFormat>Widescreen</PresentationFormat>
  <Paragraphs>45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Montserrat-Light</vt:lpstr>
      <vt:lpstr>Neue Haas Grotesk Text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Fabianno Bargi Brait</dc:creator>
  <cp:lastModifiedBy>Yasmim Vieira Aragão</cp:lastModifiedBy>
  <cp:revision>9</cp:revision>
  <dcterms:created xsi:type="dcterms:W3CDTF">2022-03-09T19:43:22Z</dcterms:created>
  <dcterms:modified xsi:type="dcterms:W3CDTF">2024-06-17T20:56:32Z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0x010100D0DFB1BA98F85545BCD29E49CBF60AB1</vt:lpwstr>
  </property>
  <property fmtid="{D5CDD505-2E9C-101B-9397-08002B2CF9AE}" pid="3" name="MSIP_Label_e74ff2d4-8510-45ac-8d18-93d497d27ada_Enabled">
    <vt:lpwstr>true</vt:lpwstr>
  </property>
  <property fmtid="{D5CDD505-2E9C-101B-9397-08002B2CF9AE}" pid="4" name="MSIP_Label_e74ff2d4-8510-45ac-8d18-93d497d27ada_SetDate">
    <vt:lpwstr>2022-05-03T15:21:51Z</vt:lpwstr>
  </property>
  <property fmtid="{D5CDD505-2E9C-101B-9397-08002B2CF9AE}" pid="5" name="MSIP_Label_e74ff2d4-8510-45ac-8d18-93d497d27ada_Method">
    <vt:lpwstr>Privileged</vt:lpwstr>
  </property>
  <property fmtid="{D5CDD505-2E9C-101B-9397-08002B2CF9AE}" pid="6" name="MSIP_Label_e74ff2d4-8510-45ac-8d18-93d497d27ada_Name">
    <vt:lpwstr>Público</vt:lpwstr>
  </property>
  <property fmtid="{D5CDD505-2E9C-101B-9397-08002B2CF9AE}" pid="7" name="MSIP_Label_e74ff2d4-8510-45ac-8d18-93d497d27ada_SiteId">
    <vt:lpwstr>f95fef7c-199d-42ed-9c79-5b14cafee929</vt:lpwstr>
  </property>
  <property fmtid="{D5CDD505-2E9C-101B-9397-08002B2CF9AE}" pid="8" name="MSIP_Label_e74ff2d4-8510-45ac-8d18-93d497d27ada_ActionId">
    <vt:lpwstr>25af9da8-d9e6-4020-baf4-274d1052a9b0</vt:lpwstr>
  </property>
  <property fmtid="{D5CDD505-2E9C-101B-9397-08002B2CF9AE}" pid="9" name="MSIP_Label_e74ff2d4-8510-45ac-8d18-93d497d27ada_ContentBits">
    <vt:lpwstr>0</vt:lpwstr>
  </property>
  <property fmtid="{D5CDD505-2E9C-101B-9397-08002B2CF9AE}" pid="10" name="MediaServiceImageTags">
    <vt:lpwstr/>
  </property>
</Properties>
</file>